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4" r:id="rId8"/>
    <p:sldId id="263" r:id="rId9"/>
    <p:sldId id="266" r:id="rId10"/>
    <p:sldId id="265" r:id="rId11"/>
    <p:sldId id="270" r:id="rId12"/>
    <p:sldId id="271" r:id="rId13"/>
    <p:sldId id="272" r:id="rId14"/>
    <p:sldId id="273" r:id="rId15"/>
    <p:sldId id="274" r:id="rId16"/>
    <p:sldId id="275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EB1DA-D64A-8C2F-06C3-C7216C25E4A9}" v="1052" dt="2020-12-02T02:25:37.514"/>
    <p1510:client id="{27033E52-1428-EB21-6C80-C6991978D687}" v="10" dt="2020-12-01T19:25:59.924"/>
    <p1510:client id="{360AB7F3-A9AC-AE88-5B60-37DA6CB6B272}" v="14" dt="2020-12-02T04:05:55.547"/>
    <p1510:client id="{5EA27223-CDFF-E513-59B3-B4B98C802F4A}" v="73" dt="2020-12-02T02:40:59.858"/>
    <p1510:client id="{8F7871E6-A2ED-1EF2-BB85-1E978E9BBEEA}" v="3098" dt="2020-12-02T03:55:10.1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20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66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3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65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35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841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55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30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00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6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5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094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E0F79E-A159-4567-9F63-F7428505C4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Automated Stock Trading using Deep Reinforcement Learning 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Team Members 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Akshaya </a:t>
            </a:r>
            <a:r>
              <a:rPr lang="en-US" err="1">
                <a:solidFill>
                  <a:srgbClr val="FFFFFF"/>
                </a:solidFill>
                <a:cs typeface="Calibri"/>
              </a:rPr>
              <a:t>nagarajan</a:t>
            </a:r>
            <a:endParaRPr lang="en-US">
              <a:solidFill>
                <a:srgbClr val="FFFFFF"/>
              </a:solidFill>
              <a:cs typeface="Calibri"/>
            </a:endParaRPr>
          </a:p>
          <a:p>
            <a:r>
              <a:rPr lang="en-US">
                <a:solidFill>
                  <a:srgbClr val="FFFFFF"/>
                </a:solidFill>
                <a:cs typeface="Calibri"/>
              </a:rPr>
              <a:t>Pooja </a:t>
            </a:r>
            <a:r>
              <a:rPr lang="en-US" err="1">
                <a:solidFill>
                  <a:srgbClr val="FFFFFF"/>
                </a:solidFill>
                <a:cs typeface="Calibri"/>
              </a:rPr>
              <a:t>patil</a:t>
            </a:r>
            <a:endParaRPr lang="en-US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Stock Market Environment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We are using a Continuous Action Space to model the trading of multiple stocks (30 stocks).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2. Action Space – For every stock, action space is defined between the maximum and minimum number of shares that can be traded.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9471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Actor Critic Approach</a:t>
            </a:r>
            <a:endParaRPr lang="en-US" dirty="0"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The Actor network which represents the Policy and the Critic network which represents the value function are updated simultaneously. 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438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Advantage Actor Critic (A2C)</a:t>
            </a:r>
            <a:endParaRPr lang="en-US" dirty="0"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A2C is a typical actor-critic algorithm.</a:t>
            </a:r>
            <a:r>
              <a:rPr lang="en-US" b="1" dirty="0">
                <a:ea typeface="+mn-lt"/>
                <a:cs typeface="+mn-lt"/>
              </a:rPr>
              <a:t> 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A2C uses copies of the same agent working in parallel to update gradients with different data samples. Each agent works independently to interact with the same environment.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15117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Proximal Policy Optimization (PPO)</a:t>
            </a:r>
            <a:endParaRPr lang="en-US" dirty="0"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PPO is introduced to control the policy gradient update.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Ensures that the new policy will not be too different </a:t>
            </a:r>
            <a:r>
              <a:rPr lang="en-US" dirty="0">
                <a:ea typeface="+mn-lt"/>
                <a:cs typeface="+mn-lt"/>
              </a:rPr>
              <a:t>from the previous one.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9944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Deep Deterministic Policy Gradient</a:t>
            </a:r>
            <a:endParaRPr lang="en-US" dirty="0"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DDPG combines the frameworks of both Q-learning and policy gradient, and uses neural networks as function approximators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01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Soft Actor Critic</a:t>
            </a:r>
            <a:endParaRPr lang="en-US" dirty="0">
              <a:cs typeface="Calibri Ligh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An off-policy actor-critic deep RL algorithm based on the maximum entropy reinforcement learning framework.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 actor aims to maximize expected reward while also maximizing entropy.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55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Twin Delayed (TD3)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TD3 is a direct successor of DDPG and improves it using three major tricks: clipped double Q-Learning, delayed policy update and target policy smoothing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79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8C442-075E-4D6E-B774-6BE072741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Ensemble Strategy </a:t>
            </a:r>
            <a:r>
              <a:rPr lang="en-US" dirty="0"/>
              <a:t>Used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796B5-CC7A-4B9E-A661-56DF5BB4A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r>
              <a:rPr lang="en-US">
                <a:cs typeface="Calibri"/>
              </a:rPr>
              <a:t>We performed two Ensemble strategies :</a:t>
            </a:r>
            <a:endParaRPr lang="en-US"/>
          </a:p>
          <a:p>
            <a:r>
              <a:rPr lang="en-US">
                <a:cs typeface="Calibri"/>
              </a:rPr>
              <a:t>1. Consisting of PPO, A2C and DDPG algorithms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2. Consisting of PPO, A2C, SAC, DDPG, TD3 algorithms.</a:t>
            </a:r>
          </a:p>
          <a:p>
            <a:r>
              <a:rPr lang="en-US">
                <a:cs typeface="Calibri"/>
              </a:rPr>
              <a:t>Compared the performance of two strategies, the later performed better.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0424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A76F2-5F59-468A-8E3D-FBD4970D3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Introduction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CBEF6-19A4-4765-8E51-EB087776F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>
              <a:buFont typeface="Wingdings"/>
              <a:buChar char="Ø"/>
            </a:pPr>
            <a:r>
              <a:rPr lang="en-US" sz="2400">
                <a:cs typeface="Calibri"/>
              </a:rPr>
              <a:t>Stock Trading refers to buying and selling of shares and plays a critical role in investment. </a:t>
            </a:r>
            <a:endParaRPr lang="en-US">
              <a:cs typeface="Calibri" panose="020F0502020204030204"/>
            </a:endParaRPr>
          </a:p>
          <a:p>
            <a:pPr>
              <a:buFont typeface="Wingdings"/>
              <a:buChar char="Ø"/>
            </a:pPr>
            <a:r>
              <a:rPr lang="en-US" sz="2400">
                <a:ea typeface="+mn-lt"/>
                <a:cs typeface="+mn-lt"/>
              </a:rPr>
              <a:t>Profitable automated stock trading strategy is vital to investment companies and is applied to maximize investment performance, such as expected return.</a:t>
            </a:r>
            <a:endParaRPr lang="en-US" sz="2400">
              <a:cs typeface="Calibri"/>
            </a:endParaRPr>
          </a:p>
          <a:p>
            <a:pPr>
              <a:buFont typeface="Wingdings"/>
              <a:buChar char="Ø"/>
            </a:pPr>
            <a:r>
              <a:rPr lang="en-US" sz="2400">
                <a:ea typeface="+mn-lt"/>
                <a:cs typeface="+mn-lt"/>
              </a:rPr>
              <a:t>However identifying patterns in a complex and dynamic stock market is quite challenging.</a:t>
            </a:r>
          </a:p>
          <a:p>
            <a:pPr>
              <a:buFont typeface="Wingdings"/>
              <a:buChar char="Ø"/>
            </a:pPr>
            <a:r>
              <a:rPr lang="en-US" sz="2400">
                <a:ea typeface="+mn-lt"/>
                <a:cs typeface="+mn-lt"/>
              </a:rPr>
              <a:t> Requires a solution which is adaptable with the needs of the dynamic stock market environment.</a:t>
            </a:r>
          </a:p>
          <a:p>
            <a:pPr>
              <a:buFont typeface="Wingdings"/>
              <a:buChar char="Ø"/>
            </a:pPr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0956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F0CEE4-F5D4-427B-924D-D9AFE4F16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Approach</a:t>
            </a:r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C2955-392B-45EC-86D7-B24FAC040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Ensemble Strategy using Reinforcement Learning to trade stocks through Open AI Gym environment with an end goal of maximizing total returns. </a:t>
            </a: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Combines five deep reinforcement learning algorithms </a:t>
            </a:r>
            <a:r>
              <a:rPr lang="en-US" dirty="0">
                <a:ea typeface="+mn-lt"/>
                <a:cs typeface="+mn-lt"/>
              </a:rPr>
              <a:t>and finds the optimal trading strategy.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We use five Actor-Critic based Algorithms: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cs typeface="Calibri"/>
              </a:rPr>
              <a:t>Proximal Policy Optimization (PPO)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ea typeface="+mn-lt"/>
                <a:cs typeface="+mn-lt"/>
              </a:rPr>
              <a:t>Advantage Actor Critic (A2C)</a:t>
            </a: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cs typeface="Calibri"/>
              </a:rPr>
              <a:t>Deep Deterministic Policy Gradient (DDPG)</a:t>
            </a: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cs typeface="Calibri"/>
              </a:rPr>
              <a:t>Soft Actor Critic (SAC)</a:t>
            </a:r>
            <a:endParaRPr lang="en-US" dirty="0">
              <a:cs typeface="Calibri"/>
            </a:endParaRPr>
          </a:p>
          <a:p>
            <a:pPr>
              <a:buFont typeface="Wingdings" panose="020F0502020204030204" pitchFamily="34" charset="0"/>
              <a:buChar char="Ø"/>
            </a:pPr>
            <a:r>
              <a:rPr lang="en-US">
                <a:cs typeface="Calibri"/>
              </a:rPr>
              <a:t>Twin Delayed DDPG (TD3)</a:t>
            </a:r>
            <a:endParaRPr lang="en-US" dirty="0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532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D66F2-1ED1-4F5A-8D4B-029310268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Strategy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C9124-5DD6-4B9D-9C15-343083AAE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r>
              <a:rPr lang="en-US">
                <a:cs typeface="Calibri"/>
              </a:rPr>
              <a:t>Based on the Sharpe Ratio, using ensemble strategy the best performing agent among PPO, DDGP, A2C, SAC, TD3 is automatically selected and eventually trade stocks.</a:t>
            </a:r>
          </a:p>
          <a:p>
            <a:r>
              <a:rPr lang="en-US">
                <a:cs typeface="Calibri"/>
              </a:rPr>
              <a:t>Here Sharpe Ratio is used to help understand the return of an investment compared to its risk.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It’s a ratio of average return earned</a:t>
            </a:r>
            <a:r>
              <a:rPr lang="en-US" dirty="0">
                <a:cs typeface="Calibri"/>
              </a:rPr>
              <a:t> </a:t>
            </a:r>
            <a:r>
              <a:rPr lang="en-US">
                <a:cs typeface="Calibri"/>
              </a:rPr>
              <a:t>in the excess of the risk-free rate per unit of volatility. 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5634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Markov Decision Process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We have modeled stock trading as a </a:t>
            </a:r>
            <a:r>
              <a:rPr lang="en-US" b="1">
                <a:ea typeface="+mn-lt"/>
                <a:cs typeface="+mn-lt"/>
              </a:rPr>
              <a:t>Markov Decision Process (MDP) and</a:t>
            </a:r>
            <a:r>
              <a:rPr lang="en-US">
                <a:ea typeface="+mn-lt"/>
                <a:cs typeface="+mn-lt"/>
              </a:rPr>
              <a:t> formulate our trading objective as a maximization of expected return.</a:t>
            </a:r>
            <a:endParaRPr lang="en-US"/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57035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Markov Decision Process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State (s)</a:t>
            </a:r>
            <a:r>
              <a:rPr lang="en-US">
                <a:ea typeface="+mn-lt"/>
                <a:cs typeface="+mn-lt"/>
              </a:rPr>
              <a:t> = [p, h b] - a vector that includes stock price(p), stock shares(h) and remaining balance. </a:t>
            </a:r>
          </a:p>
          <a:p>
            <a:pPr marL="0" indent="0">
              <a:buNone/>
            </a:pPr>
            <a:r>
              <a:rPr lang="en-US" b="1">
                <a:cs typeface="Calibri" panose="020F0502020204030204"/>
              </a:rPr>
              <a:t>Action (a)</a:t>
            </a:r>
            <a:r>
              <a:rPr lang="en-US">
                <a:cs typeface="Calibri" panose="020F0502020204030204"/>
              </a:rPr>
              <a:t> - a vector of actions over Stocks</a:t>
            </a:r>
          </a:p>
          <a:p>
            <a:pPr marL="0" indent="0">
              <a:buNone/>
            </a:pPr>
            <a:r>
              <a:rPr lang="en-US" b="1">
                <a:cs typeface="Calibri" panose="020F0502020204030204"/>
              </a:rPr>
              <a:t>Reward (r )</a:t>
            </a:r>
            <a:r>
              <a:rPr lang="en-US">
                <a:cs typeface="Calibri" panose="020F0502020204030204"/>
              </a:rPr>
              <a:t> - </a:t>
            </a:r>
            <a:r>
              <a:rPr lang="en-US">
                <a:ea typeface="+mn-lt"/>
                <a:cs typeface="+mn-lt"/>
              </a:rPr>
              <a:t>the direct reward of taking an action (a) at state (s) and arriving at the new state (s'). 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b="1">
                <a:cs typeface="Calibri" panose="020F0502020204030204"/>
              </a:rPr>
              <a:t>Policy </a:t>
            </a:r>
            <a:r>
              <a:rPr lang="en-US" b="1">
                <a:ea typeface="+mn-lt"/>
                <a:cs typeface="+mn-lt"/>
              </a:rPr>
              <a:t>π(s)</a:t>
            </a:r>
            <a:r>
              <a:rPr lang="en-US">
                <a:ea typeface="+mn-lt"/>
                <a:cs typeface="+mn-lt"/>
              </a:rPr>
              <a:t> - trading strategy at stage s.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b="1">
                <a:cs typeface="Calibri" panose="020F0502020204030204"/>
              </a:rPr>
              <a:t>Q-value Qπ - (s, a)</a:t>
            </a:r>
            <a:r>
              <a:rPr lang="en-US">
                <a:cs typeface="Calibri" panose="020F0502020204030204"/>
              </a:rPr>
              <a:t> - Expected reward of taking an action (a) at state (s) following policy </a:t>
            </a:r>
            <a:r>
              <a:rPr lang="en-US">
                <a:ea typeface="+mn-lt"/>
                <a:cs typeface="+mn-lt"/>
              </a:rPr>
              <a:t>π.</a:t>
            </a:r>
            <a:r>
              <a:rPr lang="en-US">
                <a:cs typeface="Calibri" panose="020F0502020204030204"/>
              </a:rPr>
              <a:t> 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846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Data 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1694" y="963507"/>
            <a:ext cx="5994917" cy="4938851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cs typeface="Calibri" panose="020F0502020204030204"/>
              </a:rPr>
              <a:t>We have used the Dow Jones stocks data from Wharton Research Data Services.</a:t>
            </a:r>
            <a:endParaRPr lang="en-US" u="sng">
              <a:cs typeface="Calibri" panose="020F0502020204030204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cs typeface="Calibri" panose="020F0502020204030204"/>
              </a:rPr>
              <a:t>It has information of date, volume, open price, close price, day's low and high prices for about 30 stocks.</a:t>
            </a:r>
            <a:endParaRPr lang="en-US" u="sng">
              <a:cs typeface="Calibri" panose="020F0502020204030204"/>
            </a:endParaRP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cs typeface="Calibri" panose="020F0502020204030204"/>
              </a:rPr>
              <a:t>The Data is collected from January 2009 - August 2020.</a:t>
            </a:r>
          </a:p>
          <a:p>
            <a:pPr marL="342900" indent="-342900">
              <a:buFont typeface="Arial" panose="020F0502020204030204" pitchFamily="34" charset="0"/>
              <a:buChar char="•"/>
            </a:pPr>
            <a:r>
              <a:rPr lang="en-US">
                <a:cs typeface="Calibri" panose="020F0502020204030204"/>
              </a:rPr>
              <a:t>We have split the dataset: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en-US" sz="2000">
                <a:cs typeface="Calibri" panose="020F0502020204030204"/>
              </a:rPr>
              <a:t>Training Set – Jan 2009 – Dec 2014.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en-US" sz="2000">
                <a:cs typeface="Calibri" panose="020F0502020204030204"/>
              </a:rPr>
              <a:t>Validation Set – Jan 2015 – Dec 2015.</a:t>
            </a:r>
          </a:p>
          <a:p>
            <a:pPr marL="383540" lvl="1">
              <a:buFont typeface="Wingdings" panose="020F0502020204030204" pitchFamily="34" charset="0"/>
              <a:buChar char="§"/>
            </a:pPr>
            <a:r>
              <a:rPr lang="en-US" sz="2000">
                <a:cs typeface="Calibri" panose="020F0502020204030204"/>
              </a:rPr>
              <a:t>Testing Set – Jan 2016 – Aug 2020.</a:t>
            </a:r>
          </a:p>
          <a:p>
            <a:pPr marL="457200" indent="-457200">
              <a:buAutoNum type="arabicPeriod"/>
            </a:pPr>
            <a:endParaRPr lang="en-US">
              <a:cs typeface="Calibri" panose="020F0502020204030204"/>
            </a:endParaRPr>
          </a:p>
          <a:p>
            <a:pPr marL="342900" indent="-342900"/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17816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Stock Market Environment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We are using a Continuous Action Space to model the trading of multiple stocks (30 stocks).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1. State Space </a:t>
            </a: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cs typeface="Calibri"/>
              </a:rPr>
              <a:t>The State Space is represented by a 181 Dimension vector. </a:t>
            </a: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cs typeface="Calibri"/>
              </a:rPr>
              <a:t>It consists of 7 parts of information, represented as [</a:t>
            </a:r>
            <a:r>
              <a:rPr lang="en-US">
                <a:ea typeface="+mn-lt"/>
                <a:cs typeface="+mn-lt"/>
              </a:rPr>
              <a:t>bt, pt, ht,Mt, Rt, Ct, Xt].</a:t>
            </a:r>
            <a:endParaRPr lang="en-US">
              <a:cs typeface="Calibri"/>
            </a:endParaRP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cs typeface="Calibri"/>
              </a:rPr>
              <a:t>bt</a:t>
            </a:r>
            <a:r>
              <a:rPr lang="en-US">
                <a:ea typeface="+mn-lt"/>
                <a:cs typeface="+mn-lt"/>
              </a:rPr>
              <a:t> - available balance at current time step t. </a:t>
            </a:r>
            <a:endParaRPr lang="en-US">
              <a:cs typeface="Calibri"/>
            </a:endParaRP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ea typeface="+mn-lt"/>
                <a:cs typeface="+mn-lt"/>
              </a:rPr>
              <a:t>Pt -  adjusted close price of each stock. </a:t>
            </a: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ea typeface="+mn-lt"/>
                <a:cs typeface="+mn-lt"/>
              </a:rPr>
              <a:t>ht : shares owned of each stock.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ea typeface="+mn-lt"/>
                <a:cs typeface="+mn-lt"/>
              </a:rPr>
              <a:t>Mt: Moving Average Convergence Divergence (MACD)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ea typeface="+mn-lt"/>
                <a:cs typeface="+mn-lt"/>
              </a:rPr>
              <a:t>Rt : Relative Strength Index (RSI)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pPr marL="342900" indent="-342900">
              <a:buFont typeface="Wingdings" panose="020F0502020204030204" pitchFamily="34" charset="0"/>
              <a:buChar char="§"/>
            </a:pPr>
            <a:r>
              <a:rPr lang="en-US">
                <a:ea typeface="+mn-lt"/>
                <a:cs typeface="+mn-lt"/>
              </a:rPr>
              <a:t> Ct : Commodity Channel Index (CCI</a:t>
            </a:r>
            <a:r>
              <a:rPr lang="en-US" dirty="0">
                <a:ea typeface="+mn-lt"/>
                <a:cs typeface="+mn-lt"/>
              </a:rPr>
              <a:t>) 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442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FE1FF-63D1-4AC9-8834-3EF3DEDCE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Terminologies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F6A7-7E80-40B8-AB1E-DE98F71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798" y="963507"/>
            <a:ext cx="5968181" cy="49388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Moving Average Convergence Divergence – identifies moving averages. 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Relative Strength Index – quantifies recent price changes (oversold or undersold).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615200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D63AB0"/>
      </a:accent1>
      <a:accent2>
        <a:srgbClr val="A928C4"/>
      </a:accent2>
      <a:accent3>
        <a:srgbClr val="7A3AD6"/>
      </a:accent3>
      <a:accent4>
        <a:srgbClr val="3C3DC9"/>
      </a:accent4>
      <a:accent5>
        <a:srgbClr val="3A7CD6"/>
      </a:accent5>
      <a:accent6>
        <a:srgbClr val="28ABC4"/>
      </a:accent6>
      <a:hlink>
        <a:srgbClr val="3F60BF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RetrospectVTI</vt:lpstr>
      <vt:lpstr>Automated Stock Trading using Deep Reinforcement Learning </vt:lpstr>
      <vt:lpstr>Introduction</vt:lpstr>
      <vt:lpstr>Approach</vt:lpstr>
      <vt:lpstr>Strategy</vt:lpstr>
      <vt:lpstr>Markov Decision Process</vt:lpstr>
      <vt:lpstr>Markov Decision Process</vt:lpstr>
      <vt:lpstr>Data </vt:lpstr>
      <vt:lpstr>Stock Market Environment</vt:lpstr>
      <vt:lpstr>Terminologies</vt:lpstr>
      <vt:lpstr>Stock Market Environment</vt:lpstr>
      <vt:lpstr>Actor Critic Approach</vt:lpstr>
      <vt:lpstr>Advantage Actor Critic (A2C)</vt:lpstr>
      <vt:lpstr>Proximal Policy Optimization (PPO)</vt:lpstr>
      <vt:lpstr>Deep Deterministic Policy Gradient</vt:lpstr>
      <vt:lpstr>Soft Actor Critic</vt:lpstr>
      <vt:lpstr>Twin Delayed (TD3)</vt:lpstr>
      <vt:lpstr>Ensemble Strategy 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477</cp:revision>
  <dcterms:created xsi:type="dcterms:W3CDTF">2020-12-01T18:38:38Z</dcterms:created>
  <dcterms:modified xsi:type="dcterms:W3CDTF">2020-12-02T04:08:12Z</dcterms:modified>
</cp:coreProperties>
</file>